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0000"/>
    <a:srgbClr val="FBFBFB"/>
    <a:srgbClr val="F9F9F9"/>
    <a:srgbClr val="FAFAFA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0" d="100"/>
          <a:sy n="30" d="100"/>
        </p:scale>
        <p:origin x="16" y="-660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1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5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0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0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8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D300-565D-40CA-82F4-C8B7633FA060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5F86-6C73-407A-A6DD-B05B637C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2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SHRC on X: &quot;Today we will be broadcasting important funding news for  social sciences and humanities research. Join us live on Facebook on July  17 at 2 p.m. (atlantic). @CDNScience #SSHRC #CanadaSupportsResearch">
            <a:extLst>
              <a:ext uri="{FF2B5EF4-FFF2-40B4-BE49-F238E27FC236}">
                <a16:creationId xmlns:a16="http://schemas.microsoft.com/office/drawing/2014/main" id="{AF0CDEF1-087B-0B22-2818-E52B9671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2" y="2902424"/>
            <a:ext cx="3536580" cy="1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36101479-EF61-4A77-87B4-DA80EDBE4FD8}"/>
              </a:ext>
            </a:extLst>
          </p:cNvPr>
          <p:cNvGrpSpPr/>
          <p:nvPr/>
        </p:nvGrpSpPr>
        <p:grpSpPr>
          <a:xfrm>
            <a:off x="12736570" y="13402538"/>
            <a:ext cx="8485909" cy="8261640"/>
            <a:chOff x="12736570" y="13402538"/>
            <a:chExt cx="8485909" cy="826164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BF4B617-E5C2-44DB-ADFD-29DA69AE1B83}"/>
                </a:ext>
              </a:extLst>
            </p:cNvPr>
            <p:cNvGrpSpPr/>
            <p:nvPr/>
          </p:nvGrpSpPr>
          <p:grpSpPr>
            <a:xfrm>
              <a:off x="12736570" y="13402538"/>
              <a:ext cx="8485909" cy="8261640"/>
              <a:chOff x="12736570" y="13402538"/>
              <a:chExt cx="8485909" cy="8261640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EF29A73-7123-42B9-AC25-86E57D4D95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955279" y="9287738"/>
                <a:ext cx="0" cy="822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0A9029F-47CA-42C5-B0ED-0C4C26958B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7107679" y="13156623"/>
                <a:ext cx="0" cy="8229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AE0D200-6E9F-4D2F-82C4-B6E66B3349E6}"/>
                  </a:ext>
                </a:extLst>
              </p:cNvPr>
              <p:cNvGrpSpPr/>
              <p:nvPr/>
            </p:nvGrpSpPr>
            <p:grpSpPr>
              <a:xfrm>
                <a:off x="12736570" y="13406003"/>
                <a:ext cx="8429625" cy="8258175"/>
                <a:chOff x="12736570" y="13406003"/>
                <a:chExt cx="8429625" cy="8258175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059B76E-6FEE-4460-825B-ACCC6509708C}"/>
                    </a:ext>
                  </a:extLst>
                </p:cNvPr>
                <p:cNvCxnSpPr/>
                <p:nvPr/>
              </p:nvCxnSpPr>
              <p:spPr>
                <a:xfrm>
                  <a:off x="16927570" y="13434578"/>
                  <a:ext cx="0" cy="8229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17AFD01D-1351-4C94-BEF7-4C4A8141F382}"/>
                    </a:ext>
                  </a:extLst>
                </p:cNvPr>
                <p:cNvCxnSpPr/>
                <p:nvPr/>
              </p:nvCxnSpPr>
              <p:spPr>
                <a:xfrm>
                  <a:off x="12736570" y="13406003"/>
                  <a:ext cx="0" cy="8229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CC855C16-EF4D-4F1C-A06F-9742739CF0B1}"/>
                    </a:ext>
                  </a:extLst>
                </p:cNvPr>
                <p:cNvCxnSpPr/>
                <p:nvPr/>
              </p:nvCxnSpPr>
              <p:spPr>
                <a:xfrm>
                  <a:off x="21166195" y="13406003"/>
                  <a:ext cx="0" cy="82296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E96D91D-340A-4EFC-BBF7-EBD3D56454F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923418" y="17441374"/>
              <a:ext cx="0" cy="822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8A9C92B-895E-4693-A517-65BD1DB1F56A}"/>
              </a:ext>
            </a:extLst>
          </p:cNvPr>
          <p:cNvSpPr/>
          <p:nvPr/>
        </p:nvSpPr>
        <p:spPr>
          <a:xfrm>
            <a:off x="10977240" y="4303946"/>
            <a:ext cx="11958141" cy="1767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5AEA1-3E9D-4E22-AB0E-53E1E9131FFB}"/>
              </a:ext>
            </a:extLst>
          </p:cNvPr>
          <p:cNvSpPr/>
          <p:nvPr/>
        </p:nvSpPr>
        <p:spPr>
          <a:xfrm>
            <a:off x="360913" y="4638147"/>
            <a:ext cx="10580175" cy="8407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</a:rPr>
              <a:t>re energy conservation nudges more effective if they focus on benefits for the self, benefits for the planet, or both? And is it better to target one behaviour at a time, or many different behaviours simultaneously? </a:t>
            </a:r>
          </a:p>
          <a:p>
            <a:pPr>
              <a:lnSpc>
                <a:spcPct val="114000"/>
              </a:lnSpc>
            </a:pPr>
            <a:endParaRPr lang="en-US" sz="22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ran a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longitudinal field study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comparing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the impact of different laundry machine decals on encouraging consumers to increase four energy-efficient laundry behaviours: re-wearing clothes until dirty, combining many small loads into fewer large loads, washing with cold water, and hang-drying inside or outside. </a:t>
            </a:r>
          </a:p>
          <a:p>
            <a:endParaRPr lang="en-US" sz="2200" dirty="0">
              <a:solidFill>
                <a:schemeClr val="accent1">
                  <a:lumMod val="50000"/>
                </a:schemeClr>
              </a:solidFill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Residential consumers (N=1,210) were randomly assigned to one of six conditions: (1) control with no decal, (2) control decal with no message, (3) “environmental appeal” decal encouraging multiple energy-efficient laundry behaviours (4) “self appeal” decal encouraging multiple energy-efficient laundry behaviours (5) “environmental + self appeal” decal encouraging multiple energy-efficient laundry behaviours or (6) “environmental + self appeal” decal encouraging only one energy-efficient laundry behaviour.</a:t>
            </a:r>
          </a:p>
          <a:p>
            <a:endParaRPr lang="en-CA" sz="2200" dirty="0">
              <a:solidFill>
                <a:schemeClr val="accent1">
                  <a:lumMod val="50000"/>
                </a:schemeClr>
              </a:solidFill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Over a period of one year, we measured behaviour change intentions, retrospective self-reports of behaviour, logged laundry behaviour, and objective energy meter data. Results show that 1) All four decals with messages increased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intentions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to engage in energy-efficient laundry behaviour.</a:t>
            </a:r>
            <a:r>
              <a:rPr lang="en-CA" sz="2200" dirty="0">
                <a:solidFill>
                  <a:schemeClr val="accent1">
                    <a:lumMod val="50000"/>
                  </a:schemeClr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The “environmental appeal” decals increased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objective measures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of behaviour change, whereas the “self appeal” decals did not change objective measures.</a:t>
            </a:r>
            <a:r>
              <a:rPr lang="en-CA" sz="2200" dirty="0">
                <a:solidFill>
                  <a:schemeClr val="accent1">
                    <a:lumMod val="50000"/>
                  </a:schemeClr>
                </a:solidFill>
                <a:ea typeface="Times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ffectLst/>
                <a:ea typeface="Times" panose="02020603050405020304" pitchFamily="18" charset="0"/>
              </a:rPr>
              <a:t>Making multiple complementary behaviour change requests was more effective than making a single behaviour change request. 4) Overall energy consumption did not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ea typeface="Times" panose="02020603050405020304" pitchFamily="18" charset="0"/>
              </a:rPr>
              <a:t>change across all conditions during the study period. 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9713CA-A671-4169-B0EA-BEE4382C067E}"/>
              </a:ext>
            </a:extLst>
          </p:cNvPr>
          <p:cNvSpPr/>
          <p:nvPr/>
        </p:nvSpPr>
        <p:spPr>
          <a:xfrm>
            <a:off x="10946884" y="8194755"/>
            <a:ext cx="11961399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INTENTIONS RESULTS</a:t>
            </a: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4EB3E7-5037-4A3E-ADE6-070383C30C07}"/>
              </a:ext>
            </a:extLst>
          </p:cNvPr>
          <p:cNvSpPr/>
          <p:nvPr/>
        </p:nvSpPr>
        <p:spPr>
          <a:xfrm>
            <a:off x="10941088" y="15354720"/>
            <a:ext cx="11964657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SELF-REPORT RESULTS</a:t>
            </a: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427FF94-5ECD-45F5-9FF1-6A0D541D8B38}"/>
              </a:ext>
            </a:extLst>
          </p:cNvPr>
          <p:cNvSpPr/>
          <p:nvPr/>
        </p:nvSpPr>
        <p:spPr>
          <a:xfrm>
            <a:off x="4242" y="3957285"/>
            <a:ext cx="10972183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4628749-DEAB-4A0E-AEC8-7A6729BEFE93}"/>
              </a:ext>
            </a:extLst>
          </p:cNvPr>
          <p:cNvSpPr/>
          <p:nvPr/>
        </p:nvSpPr>
        <p:spPr>
          <a:xfrm>
            <a:off x="-22620" y="13334502"/>
            <a:ext cx="10972183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DESIGN</a:t>
            </a: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2FA336-F403-4E79-B8E4-618972EA46B6}"/>
              </a:ext>
            </a:extLst>
          </p:cNvPr>
          <p:cNvSpPr/>
          <p:nvPr/>
        </p:nvSpPr>
        <p:spPr>
          <a:xfrm>
            <a:off x="22935381" y="9949620"/>
            <a:ext cx="9983019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ENERGY METER RESULTS</a:t>
            </a: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EFB5C06-25C2-4645-99DE-9E74426374D8}"/>
              </a:ext>
            </a:extLst>
          </p:cNvPr>
          <p:cNvSpPr/>
          <p:nvPr/>
        </p:nvSpPr>
        <p:spPr>
          <a:xfrm>
            <a:off x="22935381" y="3963506"/>
            <a:ext cx="9983019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BEHAVIOUR LOGGING RESULTS</a:t>
            </a: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B183C9B-1C24-3C10-9F42-965DA8AD1970}"/>
              </a:ext>
            </a:extLst>
          </p:cNvPr>
          <p:cNvSpPr txBox="1">
            <a:spLocks/>
          </p:cNvSpPr>
          <p:nvPr/>
        </p:nvSpPr>
        <p:spPr>
          <a:xfrm>
            <a:off x="5519075" y="1127948"/>
            <a:ext cx="25416830" cy="1842812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1005" marR="5080" indent="-408940">
              <a:lnSpc>
                <a:spcPct val="100699"/>
              </a:lnSpc>
              <a:spcBef>
                <a:spcPts val="95"/>
              </a:spcBef>
            </a:pPr>
            <a:r>
              <a:rPr lang="en-US" sz="6000" b="1" spc="18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Twice as nice? A longitudinal field study of separate vs. combined nudges for household laundry behaviours</a:t>
            </a:r>
            <a:endParaRPr lang="en-US" sz="6000" b="1" spc="26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536E73C-43B8-E67B-57A0-407374FFD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4" y="1529513"/>
            <a:ext cx="1779127" cy="1779127"/>
          </a:xfrm>
          <a:prstGeom prst="rect">
            <a:avLst/>
          </a:prstGeom>
        </p:spPr>
      </p:pic>
      <p:pic>
        <p:nvPicPr>
          <p:cNvPr id="40" name="Picture 4" descr="McGill University Desautels Faculty Of Management School Public University,  PNG, 1280x302px, Watercolor, Cartoon, Flower, Frame, Heart">
            <a:extLst>
              <a:ext uri="{FF2B5EF4-FFF2-40B4-BE49-F238E27FC236}">
                <a16:creationId xmlns:a16="http://schemas.microsoft.com/office/drawing/2014/main" id="{7D8B19A2-C404-A231-CF47-9422DCB4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5" b="88083" l="732" r="96463">
                        <a14:foregroundMark x1="49756" y1="49741" x2="48171" y2="56995"/>
                        <a14:foregroundMark x1="61707" y1="23834" x2="61707" y2="41969"/>
                        <a14:foregroundMark x1="81341" y1="41969" x2="80976" y2="64767"/>
                        <a14:foregroundMark x1="81585" y1="13990" x2="81585" y2="13990"/>
                        <a14:foregroundMark x1="87317" y1="27979" x2="87317" y2="27979"/>
                        <a14:foregroundMark x1="96951" y1="27979" x2="96951" y2="27979"/>
                        <a14:foregroundMark x1="8780" y1="34197" x2="8780" y2="34197"/>
                        <a14:foregroundMark x1="8537" y1="23834" x2="8780" y2="44560"/>
                        <a14:foregroundMark x1="6098" y1="16580" x2="5488" y2="72539"/>
                        <a14:foregroundMark x1="13902" y1="27979" x2="9146" y2="77720"/>
                        <a14:foregroundMark x1="15366" y1="34197" x2="10854" y2="75130"/>
                        <a14:foregroundMark x1="14146" y1="47150" x2="10000" y2="86528"/>
                        <a14:foregroundMark x1="732" y1="19689" x2="2805" y2="48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2" y="2227411"/>
            <a:ext cx="2867933" cy="67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374BFB-76A3-5E00-C725-B6818A9DC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22" y="1017561"/>
            <a:ext cx="2846867" cy="863550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C56B6FD-C079-CA0C-E41C-100727057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859398"/>
              </p:ext>
            </p:extLst>
          </p:nvPr>
        </p:nvGraphicFramePr>
        <p:xfrm>
          <a:off x="23238117" y="16663865"/>
          <a:ext cx="9548917" cy="5139985"/>
        </p:xfrm>
        <a:graphic>
          <a:graphicData uri="http://schemas.openxmlformats.org/drawingml/2006/table">
            <a:tbl>
              <a:tblPr/>
              <a:tblGrid>
                <a:gridCol w="2150513">
                  <a:extLst>
                    <a:ext uri="{9D8B030D-6E8A-4147-A177-3AD203B41FA5}">
                      <a16:colId xmlns:a16="http://schemas.microsoft.com/office/drawing/2014/main" val="2512871209"/>
                    </a:ext>
                  </a:extLst>
                </a:gridCol>
                <a:gridCol w="946867">
                  <a:extLst>
                    <a:ext uri="{9D8B030D-6E8A-4147-A177-3AD203B41FA5}">
                      <a16:colId xmlns:a16="http://schemas.microsoft.com/office/drawing/2014/main" val="3156710908"/>
                    </a:ext>
                  </a:extLst>
                </a:gridCol>
                <a:gridCol w="930819">
                  <a:extLst>
                    <a:ext uri="{9D8B030D-6E8A-4147-A177-3AD203B41FA5}">
                      <a16:colId xmlns:a16="http://schemas.microsoft.com/office/drawing/2014/main" val="2492989892"/>
                    </a:ext>
                  </a:extLst>
                </a:gridCol>
                <a:gridCol w="1364131">
                  <a:extLst>
                    <a:ext uri="{9D8B030D-6E8A-4147-A177-3AD203B41FA5}">
                      <a16:colId xmlns:a16="http://schemas.microsoft.com/office/drawing/2014/main" val="3211440190"/>
                    </a:ext>
                  </a:extLst>
                </a:gridCol>
                <a:gridCol w="1364131">
                  <a:extLst>
                    <a:ext uri="{9D8B030D-6E8A-4147-A177-3AD203B41FA5}">
                      <a16:colId xmlns:a16="http://schemas.microsoft.com/office/drawing/2014/main" val="2755513459"/>
                    </a:ext>
                  </a:extLst>
                </a:gridCol>
                <a:gridCol w="1460422">
                  <a:extLst>
                    <a:ext uri="{9D8B030D-6E8A-4147-A177-3AD203B41FA5}">
                      <a16:colId xmlns:a16="http://schemas.microsoft.com/office/drawing/2014/main" val="1438358694"/>
                    </a:ext>
                  </a:extLst>
                </a:gridCol>
                <a:gridCol w="1332034">
                  <a:extLst>
                    <a:ext uri="{9D8B030D-6E8A-4147-A177-3AD203B41FA5}">
                      <a16:colId xmlns:a16="http://schemas.microsoft.com/office/drawing/2014/main" val="3606876001"/>
                    </a:ext>
                  </a:extLst>
                </a:gridCol>
              </a:tblGrid>
              <a:tr h="97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Intentions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Self-report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Logged Washing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Logged Drying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Metered Washing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Metered Drying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793040"/>
                  </a:ext>
                </a:extLst>
              </a:tr>
              <a:tr h="97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Turtle + Bundle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24667"/>
                  </a:ext>
                </a:extLst>
              </a:tr>
              <a:tr h="97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Fleece + Bundle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95835"/>
                  </a:ext>
                </a:extLst>
              </a:tr>
              <a:tr h="1228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Turtle + Fleece + Bundle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09804"/>
                  </a:ext>
                </a:extLst>
              </a:tr>
              <a:tr h="977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Turtle + Fleece + Hang Dry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✓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7394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3AB256C1-470F-471E-AC2B-31785A597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8117" y="10535402"/>
            <a:ext cx="9548918" cy="401704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2D9902A-2ADF-86C5-AB4D-4B3103C10048}"/>
              </a:ext>
            </a:extLst>
          </p:cNvPr>
          <p:cNvSpPr/>
          <p:nvPr/>
        </p:nvSpPr>
        <p:spPr>
          <a:xfrm>
            <a:off x="23104031" y="15930282"/>
            <a:ext cx="9983019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SUMMARY: DECAL EFFECTIVENESS</a:t>
            </a: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F8BF9C7-1BFC-1CFD-A0A7-54098D0B9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38117" y="4601200"/>
            <a:ext cx="9548918" cy="520573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CFA7133-DA66-4E10-40F4-C8D7BEB478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72601" y="8899637"/>
            <a:ext cx="11412701" cy="60904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63D371B-7A03-BBFB-6642-61E711566E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46" b="98555" l="1333" r="98762">
                        <a14:foregroundMark x1="27524" y1="17052" x2="29619" y2="51445"/>
                        <a14:foregroundMark x1="29619" y1="51445" x2="29048" y2="53468"/>
                        <a14:foregroundMark x1="31048" y1="49422" x2="28667" y2="91329"/>
                        <a14:foregroundMark x1="28667" y1="91329" x2="28762" y2="92486"/>
                        <a14:foregroundMark x1="50762" y1="82659" x2="51143" y2="98555"/>
                        <a14:foregroundMark x1="51143" y1="98555" x2="51143" y2="98555"/>
                        <a14:foregroundMark x1="69714" y1="20809" x2="71524" y2="50578"/>
                        <a14:foregroundMark x1="71524" y1="50578" x2="71619" y2="50578"/>
                        <a14:foregroundMark x1="92286" y1="21387" x2="94000" y2="61561"/>
                        <a14:foregroundMark x1="96952" y1="23121" x2="98762" y2="42486"/>
                        <a14:foregroundMark x1="13714" y1="15318" x2="14571" y2="26012"/>
                        <a14:foregroundMark x1="12571" y1="5780" x2="15714" y2="5780"/>
                        <a14:foregroundMark x1="3429" y1="5780" x2="5810" y2="6647"/>
                        <a14:foregroundMark x1="27327" y1="4660" x2="28286" y2="4913"/>
                        <a14:foregroundMark x1="26095" y1="4335" x2="27237" y2="4636"/>
                        <a14:foregroundMark x1="32667" y1="7514" x2="37619" y2="6069"/>
                        <a14:foregroundMark x1="37619" y1="6069" x2="37619" y2="5780"/>
                        <a14:foregroundMark x1="22095" y1="6936" x2="25905" y2="6936"/>
                        <a14:foregroundMark x1="11048" y1="4335" x2="17429" y2="4335"/>
                        <a14:foregroundMark x1="1333" y1="6069" x2="9333" y2="6069"/>
                        <a14:foregroundMark x1="9333" y1="6069" x2="9524" y2="6358"/>
                        <a14:foregroundMark x1="54683" y1="7889" x2="55358" y2="8022"/>
                        <a14:foregroundMark x1="48381" y1="6647" x2="54592" y2="7871"/>
                        <a14:foregroundMark x1="47222" y1="5780" x2="48095" y2="5780"/>
                        <a14:foregroundMark x1="42286" y1="5780" x2="46677" y2="5780"/>
                        <a14:foregroundMark x1="62952" y1="5780" x2="73810" y2="5780"/>
                        <a14:foregroundMark x1="73810" y1="5780" x2="77238" y2="5780"/>
                        <a14:foregroundMark x1="86476" y1="6647" x2="92286" y2="6936"/>
                        <a14:foregroundMark x1="92286" y1="6936" x2="95429" y2="5780"/>
                        <a14:foregroundMark x1="82667" y1="7225" x2="88000" y2="7225"/>
                        <a14:foregroundMark x1="73905" y1="24277" x2="75714" y2="48555"/>
                        <a14:foregroundMark x1="75714" y1="48555" x2="75714" y2="48555"/>
                        <a14:foregroundMark x1="33429" y1="30058" x2="35048" y2="42197"/>
                        <a14:backgroundMark x1="19048" y1="12428" x2="19333" y2="14740"/>
                        <a14:backgroundMark x1="22286" y1="14740" x2="22381" y2="17341"/>
                        <a14:backgroundMark x1="37810" y1="13295" x2="38286" y2="14451"/>
                        <a14:backgroundMark x1="25905" y1="10983" x2="26000" y2="10983"/>
                        <a14:backgroundMark x1="41905" y1="15896" x2="40762" y2="28324"/>
                        <a14:backgroundMark x1="40952" y1="27457" x2="40476" y2="51734"/>
                        <a14:backgroundMark x1="57810" y1="97110" x2="59524" y2="88150"/>
                        <a14:backgroundMark x1="41810" y1="95665" x2="46095" y2="98266"/>
                        <a14:backgroundMark x1="57714" y1="14740" x2="59429" y2="21098"/>
                        <a14:backgroundMark x1="59619" y1="25723" x2="59619" y2="25723"/>
                        <a14:backgroundMark x1="59619" y1="25723" x2="59333" y2="52601"/>
                        <a14:backgroundMark x1="41048" y1="60983" x2="41238" y2="52601"/>
                        <a14:backgroundMark x1="44190" y1="13006" x2="45333" y2="12717"/>
                        <a14:backgroundMark x1="62667" y1="13873" x2="61905" y2="17919"/>
                        <a14:backgroundMark x1="61619" y1="22832" x2="61714" y2="27457"/>
                        <a14:backgroundMark x1="77714" y1="12717" x2="79238" y2="19075"/>
                        <a14:backgroundMark x1="61429" y1="27746" x2="61429" y2="31214"/>
                        <a14:backgroundMark x1="61238" y1="31792" x2="61238" y2="64740"/>
                        <a14:backgroundMark x1="82190" y1="14451" x2="82190" y2="20231"/>
                        <a14:backgroundMark x1="81524" y1="22543" x2="81333" y2="27746"/>
                        <a14:backgroundMark x1="81238" y1="28324" x2="81333" y2="65029"/>
                        <a14:backgroundMark x1="95048" y1="10983" x2="95429" y2="11272"/>
                        <a14:backgroundMark x1="75143" y1="10983" x2="75429" y2="11561"/>
                        <a14:backgroundMark x1="54476" y1="10983" x2="54857" y2="11561"/>
                        <a14:backgroundMark x1="45429" y1="10983" x2="45905" y2="11272"/>
                        <a14:backgroundMark x1="54000" y1="10694" x2="54095" y2="10694"/>
                        <a14:backgroundMark x1="46190" y1="11272" x2="46286" y2="10983"/>
                        <a14:backgroundMark x1="46667" y1="10983" x2="46667" y2="10983"/>
                        <a14:backgroundMark x1="85714" y1="10983" x2="85714" y2="10983"/>
                        <a14:backgroundMark x1="85810" y1="10983" x2="85810" y2="10983"/>
                        <a14:backgroundMark x1="94857" y1="10694" x2="94857" y2="10694"/>
                        <a14:backgroundMark x1="94571" y1="10694" x2="94571" y2="10694"/>
                        <a14:backgroundMark x1="65810" y1="10983" x2="65810" y2="10983"/>
                        <a14:backgroundMark x1="74857" y1="10983" x2="74857" y2="10983"/>
                        <a14:backgroundMark x1="66000" y1="10694" x2="66000" y2="10694"/>
                        <a14:backgroundMark x1="74571" y1="10694" x2="74571" y2="10694"/>
                        <a14:backgroundMark x1="34571" y1="10694" x2="34571" y2="10694"/>
                        <a14:backgroundMark x1="86095" y1="10983" x2="86095" y2="10983"/>
                        <a14:backgroundMark x1="53810" y1="10694" x2="53810" y2="10694"/>
                        <a14:backgroundMark x1="26286" y1="10694" x2="26286" y2="106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914" y="18362303"/>
            <a:ext cx="10022374" cy="330261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DB2DFD9-906B-7EE8-D67B-123BC4B24B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913" y="14001057"/>
            <a:ext cx="10022374" cy="427061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9CD03A0-0041-1F93-9175-D905919A6D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16278" y="16125291"/>
            <a:ext cx="9982800" cy="4392226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DDA6F98-5FB0-43BE-7AA8-A129A7CBBA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83922" y="14388031"/>
            <a:ext cx="8718036" cy="53649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8926928F-E2DF-B5E1-1ECD-D697637BAF04}"/>
              </a:ext>
            </a:extLst>
          </p:cNvPr>
          <p:cNvSpPr txBox="1"/>
          <p:nvPr/>
        </p:nvSpPr>
        <p:spPr>
          <a:xfrm>
            <a:off x="12736570" y="3111145"/>
            <a:ext cx="1657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David Hardisty, K</a:t>
            </a:r>
            <a:r>
              <a:rPr lang="en-CA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irstin </a:t>
            </a:r>
            <a:r>
              <a:rPr lang="en-CA" sz="20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Appelt</a:t>
            </a:r>
            <a:r>
              <a:rPr lang="en-CA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Siddhanth Mookerjee, Jiaying Zhao, 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Yanwen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Wang, 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Arien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Korteland</a:t>
            </a:r>
            <a:endParaRPr lang="en-CA" sz="20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Preregistration">
            <a:extLst>
              <a:ext uri="{FF2B5EF4-FFF2-40B4-BE49-F238E27FC236}">
                <a16:creationId xmlns:a16="http://schemas.microsoft.com/office/drawing/2014/main" id="{0C87B8E4-7E86-00F8-34A8-6B1416B5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125" y="856324"/>
            <a:ext cx="1275559" cy="125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045DF9A-3607-DE4B-8C9A-F2A213AAD8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587" y="2245376"/>
            <a:ext cx="1314097" cy="1314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F383C2-BB81-730A-BFB8-CA93674F2359}"/>
              </a:ext>
            </a:extLst>
          </p:cNvPr>
          <p:cNvSpPr txBox="1"/>
          <p:nvPr/>
        </p:nvSpPr>
        <p:spPr>
          <a:xfrm>
            <a:off x="23238117" y="14809555"/>
            <a:ext cx="165735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Table above depicts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kwH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for logging participants. When isolating laundry times,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two conditions were effective: 1) Turtle + bundled msg 2) Turtle + fleece + hang dry.</a:t>
            </a:r>
            <a:br>
              <a:rPr lang="en-US" b="0" dirty="0"/>
            </a:b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8F585E-DC99-BE1D-BB3A-B629BD507353}"/>
              </a:ext>
            </a:extLst>
          </p:cNvPr>
          <p:cNvSpPr/>
          <p:nvPr/>
        </p:nvSpPr>
        <p:spPr>
          <a:xfrm>
            <a:off x="11125350" y="3965875"/>
            <a:ext cx="11961399" cy="6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STUDY TIMELINE</a:t>
            </a: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187AE-5F67-E5B8-730C-36A0C31C66E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70377" y="3726792"/>
            <a:ext cx="10914506" cy="4826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010CC3-A6F1-595B-615A-7D4256C2A473}"/>
              </a:ext>
            </a:extLst>
          </p:cNvPr>
          <p:cNvSpPr txBox="1"/>
          <p:nvPr/>
        </p:nvSpPr>
        <p:spPr>
          <a:xfrm>
            <a:off x="11570377" y="20431415"/>
            <a:ext cx="1121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Takeaways: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From S1 to S4, participants were less likely to report engaging in laundry efficient behaviours for the control conditions. “Sea 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</a:rPr>
              <a:t>turtle+fleece+hang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 dry” message and “Sea </a:t>
            </a:r>
            <a:r>
              <a:rPr lang="en-CA" sz="2000" dirty="0" err="1">
                <a:solidFill>
                  <a:schemeClr val="accent1">
                    <a:lumMod val="50000"/>
                  </a:schemeClr>
                </a:solidFill>
              </a:rPr>
              <a:t>turtle+bundled</a:t>
            </a:r>
            <a:r>
              <a:rPr lang="en-CA" sz="2000" dirty="0">
                <a:solidFill>
                  <a:schemeClr val="accent1">
                    <a:lumMod val="50000"/>
                  </a:schemeClr>
                </a:solidFill>
              </a:rPr>
              <a:t>” message were more effective than control conditions at S4</a:t>
            </a:r>
          </a:p>
        </p:txBody>
      </p:sp>
    </p:spTree>
    <p:extLst>
      <p:ext uri="{BB962C8B-B14F-4D97-AF65-F5344CB8AC3E}">
        <p14:creationId xmlns:p14="http://schemas.microsoft.com/office/powerpoint/2010/main" val="78571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11673</TotalTime>
  <Words>481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András Molnár</dc:creator>
  <cp:lastModifiedBy>Sid Mookerjee</cp:lastModifiedBy>
  <cp:revision>122</cp:revision>
  <dcterms:created xsi:type="dcterms:W3CDTF">2018-09-28T00:16:25Z</dcterms:created>
  <dcterms:modified xsi:type="dcterms:W3CDTF">2023-11-07T03:30:21Z</dcterms:modified>
</cp:coreProperties>
</file>